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Old Standard TT" panose="020B0604020202020204" charset="0"/>
      <p:regular r:id="rId21"/>
      <p:bold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" y="49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9d9655e7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9d9655e7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9d9655e7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9d9655e7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9d9655e7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9d9655e7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9d9655e7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9d9655e7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9d9655e7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9d9655e7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f5c02f205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f5c02f205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9d9655e7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9d9655e7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f5c02f205_1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f5c02f205_1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f5c02f2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f5c02f20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f5c02f205_1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f5c02f205_1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9d9655e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9d9655e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9d9655e7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9d9655e7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9d9655e7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9d9655e7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d9655e7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9d9655e7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9d9655e7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9d9655e7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9d9655e7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9d9655e7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9d9655e7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9d9655e7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0aETRo0V9qo4HOXeoZG1Zv7VB_vO_4Yo/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5nyQYMasrpOhCBXQls5dZT2XWfdw1MFN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hyperlink" Target="http://drive.google.com/file/d/1UYwNEHH6tC2iRVG76gEpNeLoF9sEFaGQ/vie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991500"/>
          </a:xfrm>
          <a:prstGeom prst="rect">
            <a:avLst/>
          </a:prstGeom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ASL Sign Interpreter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577675"/>
            <a:ext cx="3368700" cy="10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Jacqueline Columbro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 McGraner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Anand Punwani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Wilson</a:t>
            </a:r>
            <a:endParaRPr/>
          </a:p>
        </p:txBody>
      </p:sp>
      <p:pic>
        <p:nvPicPr>
          <p:cNvPr id="61" name="Google Shape;61;p13" title="Gasps In GIF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600" y="3044807"/>
            <a:ext cx="3368700" cy="187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title="File:American Sign Language ASL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913" y="164750"/>
            <a:ext cx="3238175" cy="14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924000" y="1407525"/>
            <a:ext cx="729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Model Performance: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Successfully trained a CNN model with a high accuracy rate for ASL gesture recognition.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Achieved robustness in predictions, indicating effective model generalization.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Application Usability: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Developed a user-friendly application that operates smoothly on both Windows and macOS systems.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Integrated efficient hand tracking and gesture recognition using state-of-the-art technology.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416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7636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High Accuracy</a:t>
            </a:r>
            <a:r>
              <a:rPr lang="en" sz="1400"/>
              <a:t>: Successfully developed a CNN model with over 95% accuracy for ASL gesture recognition.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Real-Time Performance</a:t>
            </a:r>
            <a:r>
              <a:rPr lang="en" sz="1400"/>
              <a:t>: Implemented a responsive application that processes ASL gestures in real-time using webcam input.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Robustness</a:t>
            </a:r>
            <a:r>
              <a:rPr lang="en" sz="1400"/>
              <a:t>: Demonstrated strong generalization across different hand sizes, shapes, and varying environmental conditions.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Cross-Platform Usability</a:t>
            </a:r>
            <a:r>
              <a:rPr lang="en" sz="1400"/>
              <a:t>: Created an application that works seamlessly on both Windows and macOS platforms.</a:t>
            </a:r>
            <a:endParaRPr sz="1400"/>
          </a:p>
        </p:txBody>
      </p:sp>
      <p:pic>
        <p:nvPicPr>
          <p:cNvPr id="137" name="Google Shape;137;p23" title="approve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275" y="3279650"/>
            <a:ext cx="3120775" cy="1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1242150" y="1407525"/>
            <a:ext cx="6659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Accessibility</a:t>
            </a:r>
            <a:r>
              <a:rPr lang="en" sz="1400"/>
              <a:t>: Enhanced accessibility by providing a tool that can aid in ASL learning and communication.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Education</a:t>
            </a:r>
            <a:r>
              <a:rPr lang="en" sz="1400"/>
              <a:t>: Offers potential as an educational resource for both ASL learners and instructors, fostering better understanding and practice.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/>
              <a:t>Innovation</a:t>
            </a:r>
            <a:r>
              <a:rPr lang="en" sz="1400"/>
              <a:t>: Utilizes state-of-the-art technologies, contributing to advancements in human-computer interaction and assistive technology.</a:t>
            </a:r>
            <a:endParaRPr sz="1400"/>
          </a:p>
        </p:txBody>
      </p:sp>
      <p:pic>
        <p:nvPicPr>
          <p:cNvPr id="144" name="Google Shape;144;p24" title="Asl Jordan GIF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300" y="3019396"/>
            <a:ext cx="2808000" cy="2052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183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Problems Encountered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213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Loading the dataset for the model due to how large our dataset was.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Adding full words instead of just letters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Using Gradio as an interface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Converting text-to-speech 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Making our code work on both PC and macOS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825" y="2571750"/>
            <a:ext cx="4314000" cy="23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459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Considerations &amp; Enhancements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Deploying the project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Adding videos to better work with text-to-speech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Adding text-to-speech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Testing out different interfaces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Translating syntax and sentences versus letters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smaller datasets</a:t>
            </a:r>
            <a:endParaRPr sz="1400"/>
          </a:p>
        </p:txBody>
      </p:sp>
      <p:pic>
        <p:nvPicPr>
          <p:cNvPr id="158" name="Google Shape;158;p26" title="Crystal Ball Fortune Teller GIF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800" y="1505950"/>
            <a:ext cx="2946700" cy="29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 title="ASL_edit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912" y="595775"/>
            <a:ext cx="5672176" cy="39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 title="OSU_edit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875" y="486674"/>
            <a:ext cx="5560250" cy="41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 title="thank you!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75" y="125475"/>
            <a:ext cx="7838050" cy="48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 title="Dotakudiot Deaf GIF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425" y="364515"/>
            <a:ext cx="5615150" cy="42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Project Overview</a:t>
            </a:r>
            <a:endParaRPr sz="270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397875"/>
            <a:ext cx="38550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This project focuses on developing an application capable of recognizing American Sign Language (ASL) gestures in real-time using computer vision and deep learning techniques. Utilizing a Convolutional Neural Network (CNN) trained on the ASL alphabet dataset, combined with MediaPipe for efficient hand landmark detection, the application can accurately predict ASL letters from a live webcam feed. The primary goal is to create an application that not only achieves high accuracy in gesture recognition but also provides a seamless user experience across various platforms, including Windows and macOS.</a:t>
            </a:r>
            <a:endParaRPr sz="1300"/>
          </a:p>
        </p:txBody>
      </p:sp>
      <p:pic>
        <p:nvPicPr>
          <p:cNvPr id="69" name="Google Shape;69;p14" title="File:Asl-sign-language-coloring-at-coloring-pages-for-kids-boy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575" y="152400"/>
            <a:ext cx="373899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65500" y="1388925"/>
            <a:ext cx="8013000" cy="22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Goal 1</a:t>
            </a:r>
            <a:r>
              <a:rPr lang="en" sz="1600"/>
              <a:t>: Develop an accurate model capable of recognizing ASL gestures in real-time using a webcam feed.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Goal 2</a:t>
            </a:r>
            <a:r>
              <a:rPr lang="en" sz="1600"/>
              <a:t>: Integrate MediaPipe for efficient and reliable hand landmark detection.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Goal 3</a:t>
            </a:r>
            <a:r>
              <a:rPr lang="en" sz="1600"/>
              <a:t>: Achieve a high level of accuracy (above 90%) in gesture prediction across various conditions.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Goal 4</a:t>
            </a:r>
            <a:r>
              <a:rPr lang="en" sz="1600"/>
              <a:t>: Create an easy-to-use application that runs smoothly on multiple platforms, including Windows and macOS.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Questions Before Starting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53600" y="1407525"/>
            <a:ext cx="8236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Question 1</a:t>
            </a:r>
            <a:r>
              <a:rPr lang="en" sz="1600"/>
              <a:t>: What dataset will we use, and how comprehensive is it regarding different ASL gestures?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Question 2</a:t>
            </a:r>
            <a:r>
              <a:rPr lang="en" sz="1600"/>
              <a:t>: Which machine learning model architecture will be most suitable for gesture recognition?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Question 3</a:t>
            </a:r>
            <a:r>
              <a:rPr lang="en" sz="1600"/>
              <a:t>: How can we ensure the model generalizes well to different lighting conditions and backgrounds?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Question 4</a:t>
            </a:r>
            <a:r>
              <a:rPr lang="en" sz="1600"/>
              <a:t>: What are the hardware and software requirements for achieving real-time prediction?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419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lt1"/>
                </a:solidFill>
              </a:rPr>
              <a:t>Data Preparation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92350" y="1389600"/>
            <a:ext cx="2808000" cy="3179400"/>
          </a:xfrm>
          <a:prstGeom prst="rect">
            <a:avLst/>
          </a:prstGeom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Data Collection</a:t>
            </a:r>
            <a:r>
              <a:rPr lang="en" sz="1700">
                <a:solidFill>
                  <a:schemeClr val="lt1"/>
                </a:solidFill>
              </a:rPr>
              <a:t>: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Dataset</a:t>
            </a:r>
            <a:r>
              <a:rPr lang="en" sz="1400">
                <a:solidFill>
                  <a:schemeClr val="lt1"/>
                </a:solidFill>
              </a:rPr>
              <a:t>: Used the ASL Alphabet Dataset, which contains labeled images of ASL gestures for each letter.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Structure</a:t>
            </a:r>
            <a:r>
              <a:rPr lang="en" sz="1400">
                <a:solidFill>
                  <a:schemeClr val="lt1"/>
                </a:solidFill>
              </a:rPr>
              <a:t>: The dataset is divided into training and testing sets, organized by gesture category.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200350" y="1389600"/>
            <a:ext cx="2808000" cy="3179400"/>
          </a:xfrm>
          <a:prstGeom prst="rect">
            <a:avLst/>
          </a:prstGeom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Data Cleanup</a:t>
            </a:r>
            <a:r>
              <a:rPr lang="en" sz="1700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</a:t>
            </a:r>
            <a:r>
              <a:rPr lang="en" sz="1400" b="1">
                <a:solidFill>
                  <a:schemeClr val="lt1"/>
                </a:solidFill>
              </a:rPr>
              <a:t>mage Processing</a:t>
            </a:r>
            <a:r>
              <a:rPr lang="en" sz="1400">
                <a:solidFill>
                  <a:schemeClr val="lt1"/>
                </a:solidFill>
              </a:rPr>
              <a:t>: Resized all images to a consistent size (256x256 pixels) and converted them to RGB format.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Landmark Extraction</a:t>
            </a:r>
            <a:r>
              <a:rPr lang="en" sz="1400">
                <a:solidFill>
                  <a:schemeClr val="lt1"/>
                </a:solidFill>
              </a:rPr>
              <a:t>: Utilized MediaPipe to extract hand landmarks from each image, focusing on consistency in landmark detection.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6008350" y="1389600"/>
            <a:ext cx="2808000" cy="3179400"/>
          </a:xfrm>
          <a:prstGeom prst="rect">
            <a:avLst/>
          </a:prstGeom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Data Exploration:</a:t>
            </a:r>
            <a:endParaRPr sz="17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Label Distribution</a:t>
            </a:r>
            <a:r>
              <a:rPr lang="en" sz="1400">
                <a:solidFill>
                  <a:schemeClr val="lt1"/>
                </a:solidFill>
              </a:rPr>
              <a:t>: Ensured the dataset was balanced with an equal number of images per class.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Landmark Visualization</a:t>
            </a:r>
            <a:r>
              <a:rPr lang="en" sz="1400">
                <a:solidFill>
                  <a:schemeClr val="lt1"/>
                </a:solidFill>
              </a:rPr>
              <a:t>: Visualized hand landmarks to verify accuracy and consistency of detections.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828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&amp; Methodology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Model Architecture:</a:t>
            </a:r>
            <a:endParaRPr sz="17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Developed a Convolutional Neural Network </a:t>
            </a:r>
            <a:r>
              <a:rPr lang="en" sz="1400"/>
              <a:t>(</a:t>
            </a:r>
            <a:r>
              <a:rPr lang="en" sz="1400" b="1"/>
              <a:t>CNN</a:t>
            </a:r>
            <a:r>
              <a:rPr lang="en" sz="1400"/>
              <a:t>) with two convolutional layers, followed by pooling, flattening, and dense layers.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/>
              <a:t>Activation Functions</a:t>
            </a:r>
            <a:r>
              <a:rPr lang="en" sz="1400"/>
              <a:t>: Used ReLU for hidden layers and softmax for the output layer.</a:t>
            </a:r>
            <a:endParaRPr sz="140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9700" y="1389600"/>
            <a:ext cx="2808000" cy="3179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Training and Evaluation:</a:t>
            </a:r>
            <a:endParaRPr sz="17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Training</a:t>
            </a:r>
            <a:r>
              <a:rPr lang="en" sz="1400"/>
              <a:t>: Model trained using the processed ASL dataset with an 80/20 train-test split.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Optimization</a:t>
            </a:r>
            <a:r>
              <a:rPr lang="en" sz="1400"/>
              <a:t>: Adam optimizer was used, and the model was trained over 30 epochs.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/>
              <a:t>Evaluation</a:t>
            </a:r>
            <a:r>
              <a:rPr lang="en" sz="1400"/>
              <a:t>: Evaluated model performance using accuracy and loss metrics on a separate test dataset.</a:t>
            </a:r>
            <a:endParaRPr sz="140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927700" y="1389600"/>
            <a:ext cx="2808000" cy="3179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Real-time Application:</a:t>
            </a:r>
            <a:endParaRPr sz="17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Integrated</a:t>
            </a:r>
            <a:r>
              <a:rPr lang="en" sz="1400"/>
              <a:t> the trained model with a Python application that captures video from a webcam.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/>
              <a:t>Implemented</a:t>
            </a:r>
            <a:r>
              <a:rPr lang="en" sz="1400"/>
              <a:t> real-time prediction and visualization of ASL gestures on the video feed.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442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Results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CNN model achieved an accuracy of 95% on the test dataset after 30 epochs of training.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The loss function showed consistent convergence, indicating effective model learning.</a:t>
            </a:r>
            <a:endParaRPr sz="15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425" y="2517975"/>
            <a:ext cx="2542676" cy="24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50" y="142300"/>
            <a:ext cx="3920977" cy="28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010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Application Performance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real-time application performed efficiently across different lighting conditions and background settings.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Hand landmark detection and gesture prediction were achieved with minimal latency, ensuring a smooth user experience.</a:t>
            </a:r>
            <a:endParaRPr sz="15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975" y="2701698"/>
            <a:ext cx="3672452" cy="2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 title="ASL_Clip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5000" y="152400"/>
            <a:ext cx="3195864" cy="239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168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Robustness &amp; Generalization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The model exhibited strong generalization capabilities, accurately predicting gestures from users with different hand sizes and shapes.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The use of MediaPipe contributed significantly to the robustness of hand landmark detection across various scenarios.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825" y="74300"/>
            <a:ext cx="2617500" cy="33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 title="Hello Eleni GIF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900" y="1672100"/>
            <a:ext cx="2076700" cy="28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950" y="3468175"/>
            <a:ext cx="2669250" cy="16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1541250" y="4647300"/>
            <a:ext cx="516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Hand signs provided by Snoop Dogg, Tupac &amp; Dr. Dre</a:t>
            </a:r>
            <a:endParaRPr sz="1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24" name="Google Shape;124;p21"/>
          <p:cNvCxnSpPr/>
          <p:nvPr/>
        </p:nvCxnSpPr>
        <p:spPr>
          <a:xfrm>
            <a:off x="5027000" y="4570000"/>
            <a:ext cx="1317300" cy="367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</Words>
  <Application>Microsoft Office PowerPoint</Application>
  <PresentationFormat>On-screen Show (16:9)</PresentationFormat>
  <Paragraphs>78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Old Standard TT</vt:lpstr>
      <vt:lpstr>Arial</vt:lpstr>
      <vt:lpstr>Paperback</vt:lpstr>
      <vt:lpstr>ASL Sign Interpreter</vt:lpstr>
      <vt:lpstr>Project Overview</vt:lpstr>
      <vt:lpstr>Goals</vt:lpstr>
      <vt:lpstr>Key Questions Before Starting</vt:lpstr>
      <vt:lpstr>Data Preparation</vt:lpstr>
      <vt:lpstr>Approach &amp; Methodology</vt:lpstr>
      <vt:lpstr>Model Training Results</vt:lpstr>
      <vt:lpstr>Real-time Application Performance</vt:lpstr>
      <vt:lpstr>Robustness &amp; Generalization</vt:lpstr>
      <vt:lpstr>Key Takeaways</vt:lpstr>
      <vt:lpstr>Achievements</vt:lpstr>
      <vt:lpstr>Impact</vt:lpstr>
      <vt:lpstr>Problems Encountered</vt:lpstr>
      <vt:lpstr>Future Considerations &amp; Enhancements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Owner</dc:creator>
  <cp:lastModifiedBy>Jacqueline Columbro</cp:lastModifiedBy>
  <cp:revision>1</cp:revision>
  <dcterms:modified xsi:type="dcterms:W3CDTF">2024-07-30T23:56:54Z</dcterms:modified>
</cp:coreProperties>
</file>